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1" r:id="rId5"/>
    <p:sldId id="263" r:id="rId6"/>
    <p:sldId id="259" r:id="rId7"/>
    <p:sldId id="260" r:id="rId8"/>
    <p:sldId id="285" r:id="rId9"/>
    <p:sldId id="276" r:id="rId10"/>
    <p:sldId id="279" r:id="rId11"/>
    <p:sldId id="280" r:id="rId12"/>
    <p:sldId id="286" r:id="rId13"/>
    <p:sldId id="261" r:id="rId14"/>
    <p:sldId id="262" r:id="rId15"/>
    <p:sldId id="281" r:id="rId16"/>
    <p:sldId id="282" r:id="rId17"/>
    <p:sldId id="265" r:id="rId18"/>
    <p:sldId id="267" r:id="rId19"/>
    <p:sldId id="268" r:id="rId20"/>
    <p:sldId id="269" r:id="rId21"/>
    <p:sldId id="272" r:id="rId22"/>
    <p:sldId id="289" r:id="rId23"/>
    <p:sldId id="290" r:id="rId24"/>
    <p:sldId id="288" r:id="rId25"/>
    <p:sldId id="275" r:id="rId26"/>
    <p:sldId id="28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C526F7-7252-4C9F-81F2-07202F85E5C0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614882-7AF8-4B1D-9E22-EBB7E48576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829761"/>
          </a:xfrm>
        </p:spPr>
        <p:txBody>
          <a:bodyPr/>
          <a:lstStyle/>
          <a:p>
            <a:r>
              <a:rPr lang="pt-BR" dirty="0" smtClean="0"/>
              <a:t>Retorno às aulas usando estratégias remotas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12839"/>
            <a:ext cx="6400800" cy="1752600"/>
          </a:xfrm>
        </p:spPr>
        <p:txBody>
          <a:bodyPr/>
          <a:lstStyle/>
          <a:p>
            <a:r>
              <a:rPr lang="pt-BR" dirty="0" smtClean="0"/>
              <a:t>HCTE-2020</a:t>
            </a:r>
          </a:p>
          <a:p>
            <a:r>
              <a:rPr lang="pt-BR" dirty="0" smtClean="0"/>
              <a:t>Antonio Borges e Maira </a:t>
            </a:r>
            <a:r>
              <a:rPr lang="pt-BR" dirty="0" err="1" smtClean="0"/>
              <a:t>Fróes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790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525963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Professor cria um vídeo da aula com o celular.</a:t>
            </a:r>
          </a:p>
          <a:p>
            <a:r>
              <a:rPr lang="pt-BR" sz="2800" dirty="0" smtClean="0"/>
              <a:t>Usa várias ferramentas simples para editar</a:t>
            </a:r>
          </a:p>
          <a:p>
            <a:pPr lvl="1"/>
            <a:r>
              <a:rPr lang="pt-BR" sz="2400" dirty="0" smtClean="0"/>
              <a:t>Para cortar ou inserir partes, por exemplo,</a:t>
            </a:r>
          </a:p>
          <a:p>
            <a:r>
              <a:rPr lang="pt-BR" sz="2800" dirty="0" smtClean="0"/>
              <a:t>Publica no </a:t>
            </a:r>
            <a:r>
              <a:rPr lang="pt-BR" sz="2800" dirty="0" err="1" smtClean="0"/>
              <a:t>Youtube</a:t>
            </a:r>
            <a:endParaRPr lang="pt-BR" sz="2800" dirty="0" smtClean="0"/>
          </a:p>
          <a:p>
            <a:pPr lvl="1"/>
            <a:r>
              <a:rPr lang="pt-BR" sz="2400" dirty="0" smtClean="0"/>
              <a:t>ou num lugar na UFRJ ou no Exército.</a:t>
            </a:r>
          </a:p>
          <a:p>
            <a:r>
              <a:rPr lang="pt-BR" sz="2800" dirty="0" smtClean="0"/>
              <a:t>Cria o roteiro da aula numa plataforma de EAD</a:t>
            </a:r>
          </a:p>
          <a:p>
            <a:pPr lvl="1"/>
            <a:r>
              <a:rPr lang="pt-BR" sz="2400" dirty="0" smtClean="0"/>
              <a:t>inclui leituras adicionais</a:t>
            </a:r>
          </a:p>
          <a:p>
            <a:pPr lvl="1"/>
            <a:r>
              <a:rPr lang="pt-BR" sz="2400" dirty="0" smtClean="0"/>
              <a:t>exercícios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Variante: vídeo com partes em </a:t>
            </a:r>
            <a:r>
              <a:rPr lang="pt-BR" dirty="0" err="1" smtClean="0"/>
              <a:t>EaD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Professor cria pasta no Google Drive ou equivalente</a:t>
            </a:r>
          </a:p>
          <a:p>
            <a:r>
              <a:rPr lang="pt-BR" sz="2400" dirty="0" smtClean="0"/>
              <a:t>Coloca lá, semanalmente, alguns textos para leitura</a:t>
            </a:r>
          </a:p>
          <a:p>
            <a:r>
              <a:rPr lang="pt-BR" sz="2400" dirty="0" smtClean="0"/>
              <a:t>Envia email para os alunos com as instruções</a:t>
            </a:r>
          </a:p>
          <a:p>
            <a:r>
              <a:rPr lang="pt-BR" sz="2400" dirty="0" smtClean="0"/>
              <a:t>Dúvidas, interação, sugestões:</a:t>
            </a:r>
          </a:p>
          <a:p>
            <a:pPr lvl="1"/>
            <a:r>
              <a:rPr lang="pt-BR" sz="2000" dirty="0" smtClean="0"/>
              <a:t>por e-mail ou blog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Fica cobrando o tempo todo dos alunos!</a:t>
            </a:r>
          </a:p>
          <a:p>
            <a:r>
              <a:rPr lang="pt-BR" sz="2400" dirty="0" smtClean="0"/>
              <a:t>Exercícios valem nota de verdade!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Leituras remotas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Qual modelo escolher?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Todos os modelos são bons, mas dependem: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da habilidade do professor com as ferramentas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do talento (que nada substitui...)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 trabalhar com muita dedicação e paciência!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 várias outras condições, como veremos!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 modelo escolher?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Riscos psicossociais</a:t>
            </a:r>
          </a:p>
          <a:p>
            <a:endParaRPr lang="pt-BR" dirty="0" smtClean="0"/>
          </a:p>
          <a:p>
            <a:r>
              <a:rPr lang="pt-BR" dirty="0" smtClean="0"/>
              <a:t>Problemas tecnológicos</a:t>
            </a:r>
          </a:p>
          <a:p>
            <a:endParaRPr lang="pt-BR" dirty="0" smtClean="0"/>
          </a:p>
          <a:p>
            <a:r>
              <a:rPr lang="pt-BR" dirty="0" smtClean="0"/>
              <a:t>Hipossuficiência dos alunos</a:t>
            </a:r>
          </a:p>
          <a:p>
            <a:endParaRPr lang="pt-BR" dirty="0" smtClean="0"/>
          </a:p>
          <a:p>
            <a:r>
              <a:rPr lang="pt-BR" dirty="0" smtClean="0"/>
              <a:t>Treinamento técnico de docentes e discentes</a:t>
            </a:r>
          </a:p>
          <a:p>
            <a:endParaRPr lang="pt-BR" dirty="0" smtClean="0"/>
          </a:p>
          <a:p>
            <a:r>
              <a:rPr lang="pt-BR" dirty="0" smtClean="0"/>
              <a:t>Manter a qualidade de ensino</a:t>
            </a:r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Ensino remoto: desafios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Vivemos em momento de forte estresse</a:t>
            </a:r>
          </a:p>
          <a:p>
            <a:pPr lvl="1"/>
            <a:r>
              <a:rPr lang="pt-BR" dirty="0" smtClean="0"/>
              <a:t>morte/enfermidade  ronda à nossa porta</a:t>
            </a:r>
          </a:p>
          <a:p>
            <a:pPr lvl="1"/>
            <a:r>
              <a:rPr lang="pt-BR" dirty="0" smtClean="0"/>
              <a:t>recursos financeiros escasseiam</a:t>
            </a:r>
          </a:p>
          <a:p>
            <a:pPr lvl="1"/>
            <a:r>
              <a:rPr lang="pt-BR" dirty="0" smtClean="0"/>
              <a:t>docentes com vários problemas pessoais</a:t>
            </a:r>
          </a:p>
          <a:p>
            <a:pPr lvl="1"/>
            <a:r>
              <a:rPr lang="pt-BR" dirty="0" smtClean="0"/>
              <a:t>alunos com pressão de todos os lados</a:t>
            </a:r>
          </a:p>
          <a:p>
            <a:pPr lvl="3"/>
            <a:r>
              <a:rPr lang="pt-BR" dirty="0" smtClean="0"/>
              <a:t>alguns até com estresse profundo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Não se pode atrasar a vida estudantil</a:t>
            </a:r>
          </a:p>
          <a:p>
            <a:pPr lvl="1"/>
            <a:r>
              <a:rPr lang="pt-BR" dirty="0" smtClean="0"/>
              <a:t>alunos já tiveram graves prejuízos acadêmicos, irreversíveis.</a:t>
            </a:r>
          </a:p>
          <a:p>
            <a:pPr lvl="1"/>
            <a:r>
              <a:rPr lang="pt-BR" dirty="0" smtClean="0"/>
              <a:t>existem prazos.</a:t>
            </a:r>
          </a:p>
          <a:p>
            <a:pPr lvl="1"/>
            <a:r>
              <a:rPr lang="pt-BR" dirty="0" smtClean="0"/>
              <a:t>bolsas já tiveram incremento de 3 meses e não terão mais.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Riscos psicossociais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Operacionalização exige infraestrutura:</a:t>
            </a:r>
          </a:p>
          <a:p>
            <a:pPr lvl="1"/>
            <a:r>
              <a:rPr lang="pt-BR" dirty="0" smtClean="0"/>
              <a:t>computador, </a:t>
            </a:r>
            <a:r>
              <a:rPr lang="pt-BR" dirty="0" err="1" smtClean="0"/>
              <a:t>tablet</a:t>
            </a:r>
            <a:r>
              <a:rPr lang="pt-BR" dirty="0" smtClean="0"/>
              <a:t>, celular...</a:t>
            </a:r>
          </a:p>
          <a:p>
            <a:pPr lvl="1"/>
            <a:r>
              <a:rPr lang="pt-BR" dirty="0" smtClean="0"/>
              <a:t>Internet</a:t>
            </a:r>
          </a:p>
          <a:p>
            <a:pPr lvl="2"/>
            <a:r>
              <a:rPr lang="pt-BR" dirty="0" smtClean="0"/>
              <a:t>conexão estável</a:t>
            </a:r>
          </a:p>
          <a:p>
            <a:pPr lvl="2"/>
            <a:r>
              <a:rPr lang="pt-BR" dirty="0" smtClean="0"/>
              <a:t>banda de rede (transmissão/recepção)</a:t>
            </a:r>
          </a:p>
          <a:p>
            <a:pPr lvl="2"/>
            <a:r>
              <a:rPr lang="pt-BR" dirty="0" smtClean="0"/>
              <a:t>limites de dados</a:t>
            </a:r>
          </a:p>
          <a:p>
            <a:pPr lvl="2"/>
            <a:r>
              <a:rPr lang="pt-BR" dirty="0" smtClean="0"/>
              <a:t>armazenagem na nuvem para os dados multimídia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Ambiente favorável para usar</a:t>
            </a:r>
          </a:p>
          <a:p>
            <a:pPr lvl="1"/>
            <a:r>
              <a:rPr lang="pt-BR" dirty="0" smtClean="0"/>
              <a:t>Tem que conseguir se concentrar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Livros na forma digital: podemos?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tecnológicos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Pandemia vai durar pelo menos um ano, até aparecer uma vacina.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Pressão social pela retomada</a:t>
            </a:r>
          </a:p>
          <a:p>
            <a:pPr lvl="2"/>
            <a:r>
              <a:rPr lang="pt-BR" dirty="0" smtClean="0"/>
              <a:t>Sensação de que não está produzindo</a:t>
            </a:r>
          </a:p>
          <a:p>
            <a:pPr lvl="2"/>
            <a:r>
              <a:rPr lang="pt-BR" dirty="0" smtClean="0"/>
              <a:t>Sensação de perda de tempo e de dinheiro</a:t>
            </a:r>
          </a:p>
          <a:p>
            <a:pPr lvl="2"/>
            <a:r>
              <a:rPr lang="pt-BR" dirty="0" smtClean="0"/>
              <a:t>Vida paralisada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Pressão institucional e de governo</a:t>
            </a:r>
          </a:p>
          <a:p>
            <a:pPr lvl="2"/>
            <a:r>
              <a:rPr lang="pt-BR" dirty="0" smtClean="0"/>
              <a:t>Pressão da mídia</a:t>
            </a:r>
          </a:p>
          <a:p>
            <a:endParaRPr lang="pt-BR" dirty="0" smtClean="0"/>
          </a:p>
          <a:p>
            <a:r>
              <a:rPr lang="pt-BR" dirty="0" smtClean="0"/>
              <a:t>Muitas PG próximas (PPGI, COPPE) já estão em atividade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Temos que retornar às aulas?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levantamento das dificuldades individuais</a:t>
            </a:r>
          </a:p>
          <a:p>
            <a:pPr lvl="1"/>
            <a:r>
              <a:rPr lang="pt-BR" dirty="0" smtClean="0"/>
              <a:t>sem conhecer o problema real, não há solução</a:t>
            </a:r>
          </a:p>
          <a:p>
            <a:r>
              <a:rPr lang="pt-BR" dirty="0" smtClean="0"/>
              <a:t>prover equipamentos para quem não tem</a:t>
            </a:r>
          </a:p>
          <a:p>
            <a:pPr lvl="1"/>
            <a:r>
              <a:rPr lang="pt-BR" dirty="0" smtClean="0"/>
              <a:t>doação, empréstimo, comodato</a:t>
            </a:r>
          </a:p>
          <a:p>
            <a:r>
              <a:rPr lang="pt-BR" dirty="0" smtClean="0"/>
              <a:t>conseguir viabilizar conexão por internet</a:t>
            </a:r>
          </a:p>
          <a:p>
            <a:r>
              <a:rPr lang="pt-BR" dirty="0" smtClean="0"/>
              <a:t>grupos de alunos para apoio</a:t>
            </a:r>
          </a:p>
          <a:p>
            <a:pPr lvl="1"/>
            <a:r>
              <a:rPr lang="pt-BR" dirty="0" smtClean="0"/>
              <a:t>força espiritual, compartilhamento, discussão</a:t>
            </a:r>
          </a:p>
          <a:p>
            <a:r>
              <a:rPr lang="pt-BR" dirty="0" smtClean="0"/>
              <a:t>ajustes curriculares</a:t>
            </a:r>
          </a:p>
          <a:p>
            <a:pPr lvl="1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Suporte aos alunos com hipossuficiência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EaD</a:t>
            </a:r>
            <a:r>
              <a:rPr lang="pt-BR" dirty="0" smtClean="0"/>
              <a:t> se aprende fazendo</a:t>
            </a:r>
          </a:p>
          <a:p>
            <a:pPr lvl="1"/>
            <a:r>
              <a:rPr lang="pt-BR" dirty="0" smtClean="0"/>
              <a:t>tem que ser eminentemente prática</a:t>
            </a:r>
          </a:p>
          <a:p>
            <a:pPr lvl="1"/>
            <a:r>
              <a:rPr lang="pt-BR" dirty="0" smtClean="0"/>
              <a:t>ênfase no transporte do presencial para a </a:t>
            </a:r>
            <a:r>
              <a:rPr lang="pt-BR" dirty="0" err="1" smtClean="0"/>
              <a:t>EaD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capacitação técnica em plataformas</a:t>
            </a:r>
          </a:p>
          <a:p>
            <a:pPr lvl="1"/>
            <a:r>
              <a:rPr lang="pt-BR" dirty="0" err="1" smtClean="0"/>
              <a:t>Moodle</a:t>
            </a:r>
            <a:r>
              <a:rPr lang="pt-BR" dirty="0" smtClean="0"/>
              <a:t> (ou Google </a:t>
            </a:r>
            <a:r>
              <a:rPr lang="pt-BR" dirty="0" err="1" smtClean="0"/>
              <a:t>Classroom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básico de multimídia (gravar, cortar, publicar)</a:t>
            </a:r>
          </a:p>
          <a:p>
            <a:endParaRPr lang="pt-BR" dirty="0" smtClean="0"/>
          </a:p>
          <a:p>
            <a:r>
              <a:rPr lang="pt-BR" dirty="0" smtClean="0"/>
              <a:t>para docentes?</a:t>
            </a:r>
          </a:p>
          <a:p>
            <a:pPr lvl="1"/>
            <a:r>
              <a:rPr lang="pt-BR" dirty="0" smtClean="0"/>
              <a:t>discentes são bem-vindos!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Treinamento: foco em plataformas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Preparar aula em </a:t>
            </a:r>
            <a:r>
              <a:rPr lang="pt-BR" dirty="0" err="1" smtClean="0"/>
              <a:t>EaD</a:t>
            </a:r>
            <a:r>
              <a:rPr lang="pt-BR" dirty="0" smtClean="0"/>
              <a:t> tradicional, em geral...</a:t>
            </a:r>
          </a:p>
          <a:p>
            <a:pPr lvl="1"/>
            <a:r>
              <a:rPr lang="pt-BR" dirty="0" smtClean="0"/>
              <a:t>Aprender como funciona</a:t>
            </a:r>
          </a:p>
          <a:p>
            <a:pPr lvl="1"/>
            <a:r>
              <a:rPr lang="pt-BR" dirty="0" smtClean="0"/>
              <a:t>Dominar uma plataforma</a:t>
            </a:r>
          </a:p>
          <a:p>
            <a:pPr lvl="1"/>
            <a:r>
              <a:rPr lang="pt-BR" dirty="0" smtClean="0"/>
              <a:t>Saber aproveitar fotos e filmes do celular</a:t>
            </a:r>
          </a:p>
          <a:p>
            <a:pPr lvl="1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Temos gente experiente na UFRJ</a:t>
            </a:r>
          </a:p>
          <a:p>
            <a:pPr lvl="1"/>
            <a:r>
              <a:rPr lang="pt-BR" dirty="0" smtClean="0"/>
              <a:t>inclusive no HCTE</a:t>
            </a:r>
          </a:p>
          <a:p>
            <a:pPr lvl="1"/>
            <a:r>
              <a:rPr lang="pt-BR" dirty="0" smtClean="0"/>
              <a:t>UFRJ está fornecendo muitos cursos</a:t>
            </a:r>
          </a:p>
          <a:p>
            <a:pPr lvl="1"/>
            <a:r>
              <a:rPr lang="pt-BR" dirty="0" smtClean="0"/>
              <a:t>Tudo em </a:t>
            </a:r>
            <a:r>
              <a:rPr lang="pt-BR" dirty="0" err="1" smtClean="0"/>
              <a:t>EaD</a:t>
            </a:r>
            <a:r>
              <a:rPr lang="pt-BR" dirty="0" smtClean="0"/>
              <a:t> no </a:t>
            </a:r>
            <a:r>
              <a:rPr lang="pt-BR" dirty="0" err="1" smtClean="0"/>
              <a:t>Moodle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 crucial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geral, as mídias na internet podem ser replicadas facilmente.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Se eu cometer um erro em uma aula remota a gravação pode perenizar o erro.</a:t>
            </a:r>
          </a:p>
          <a:p>
            <a:endParaRPr lang="pt-BR" dirty="0" smtClean="0"/>
          </a:p>
          <a:p>
            <a:r>
              <a:rPr lang="pt-BR" dirty="0" smtClean="0"/>
              <a:t>Dá para impedir que copiem?</a:t>
            </a:r>
          </a:p>
          <a:p>
            <a:endParaRPr lang="pt-BR" dirty="0" smtClean="0"/>
          </a:p>
          <a:p>
            <a:r>
              <a:rPr lang="pt-BR" dirty="0" smtClean="0"/>
              <a:t>Como fica a questão da proteção dos direitos autorais?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questão dos direitos autorais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solução remota é diferente para cada turma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88600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professor estabelece a forma</a:t>
            </a:r>
          </a:p>
          <a:p>
            <a:pPr lvl="1"/>
            <a:r>
              <a:rPr lang="pt-BR" dirty="0" smtClean="0"/>
              <a:t>Dosando seu conhecimento técnico</a:t>
            </a:r>
          </a:p>
          <a:p>
            <a:pPr lvl="1"/>
            <a:r>
              <a:rPr lang="pt-BR" dirty="0" smtClean="0"/>
              <a:t>Caso particular: avaliação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Tem que ser apoiado:</a:t>
            </a:r>
          </a:p>
          <a:p>
            <a:pPr lvl="1"/>
            <a:r>
              <a:rPr lang="pt-BR" dirty="0" smtClean="0"/>
              <a:t>Pela coordenação, viabilizando seu treinamento</a:t>
            </a:r>
          </a:p>
          <a:p>
            <a:pPr lvl="1"/>
            <a:r>
              <a:rPr lang="pt-BR" dirty="0" smtClean="0"/>
              <a:t>Pelos discentes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Os discentes pactuam o modo de aplicação para minimizar suas dificuldades como grupo</a:t>
            </a:r>
          </a:p>
          <a:p>
            <a:pPr lvl="1"/>
            <a:r>
              <a:rPr lang="pt-BR" dirty="0" smtClean="0"/>
              <a:t>Soluções especiais devem ser adotadas para os alunos com hipossuficiência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solução remota é diferente para cada turma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Não se pode baixar a qualidade dos cursos</a:t>
            </a:r>
          </a:p>
          <a:p>
            <a:pPr lvl="1"/>
            <a:r>
              <a:rPr lang="pt-BR" dirty="0" smtClean="0"/>
              <a:t>criar mecanismos para suporte ao docente</a:t>
            </a:r>
          </a:p>
          <a:p>
            <a:pPr lvl="1"/>
            <a:r>
              <a:rPr lang="pt-BR" dirty="0" smtClean="0"/>
              <a:t>repensar a avaliação dos discentes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Muda a forma de ensinar</a:t>
            </a:r>
          </a:p>
          <a:p>
            <a:pPr lvl="1"/>
            <a:r>
              <a:rPr lang="pt-BR" dirty="0" smtClean="0"/>
              <a:t>Embora no ensino online seja muito parecido</a:t>
            </a:r>
          </a:p>
          <a:p>
            <a:pPr lvl="1"/>
            <a:r>
              <a:rPr lang="pt-BR" dirty="0" smtClean="0"/>
              <a:t>Mas em geral...</a:t>
            </a:r>
          </a:p>
          <a:p>
            <a:pPr lvl="2"/>
            <a:r>
              <a:rPr lang="pt-BR" sz="2400" dirty="0" smtClean="0"/>
              <a:t>o ensino é </a:t>
            </a:r>
            <a:r>
              <a:rPr lang="pt-BR" sz="2400" dirty="0" err="1" smtClean="0"/>
              <a:t>não-sequencial</a:t>
            </a:r>
            <a:r>
              <a:rPr lang="pt-BR" sz="2400" dirty="0" smtClean="0"/>
              <a:t> e assíncrono</a:t>
            </a:r>
          </a:p>
          <a:p>
            <a:pPr lvl="2"/>
            <a:endParaRPr lang="pt-BR" sz="2400" dirty="0" smtClean="0"/>
          </a:p>
          <a:p>
            <a:r>
              <a:rPr lang="pt-BR" dirty="0" smtClean="0"/>
              <a:t>O desafio não é pequeno.  Mas não </a:t>
            </a:r>
            <a:r>
              <a:rPr lang="pt-BR" smtClean="0"/>
              <a:t>é infinito.</a:t>
            </a:r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Qualidade é fundamental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Máscaras, distanciamento mínimo 2,0m</a:t>
            </a:r>
          </a:p>
          <a:p>
            <a:pPr lvl="1"/>
            <a:r>
              <a:rPr lang="pt-BR" dirty="0" smtClean="0"/>
              <a:t>até poderia ser implementado</a:t>
            </a:r>
          </a:p>
          <a:p>
            <a:endParaRPr lang="pt-BR" dirty="0" smtClean="0"/>
          </a:p>
          <a:p>
            <a:r>
              <a:rPr lang="pt-BR" dirty="0" smtClean="0"/>
              <a:t>Submeter alunos a transporte público com alta probabilidade de contágio.</a:t>
            </a:r>
          </a:p>
          <a:p>
            <a:endParaRPr lang="pt-BR" dirty="0" smtClean="0"/>
          </a:p>
          <a:p>
            <a:r>
              <a:rPr lang="pt-BR" dirty="0" smtClean="0"/>
              <a:t>Corpo docente envelhecido: grupo de risco</a:t>
            </a:r>
          </a:p>
          <a:p>
            <a:endParaRPr lang="pt-BR" dirty="0" smtClean="0"/>
          </a:p>
          <a:p>
            <a:r>
              <a:rPr lang="pt-BR" dirty="0" smtClean="0"/>
              <a:t>Só podemos retornar às aulas presenciais quando a vacina estiver disponível.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Opção presencial: inviável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Aulas de laboratório</a:t>
            </a:r>
          </a:p>
          <a:p>
            <a:pPr lvl="1"/>
            <a:r>
              <a:rPr lang="pt-BR" dirty="0" smtClean="0"/>
              <a:t>Não temos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Atividades de campo</a:t>
            </a:r>
          </a:p>
          <a:p>
            <a:pPr lvl="1"/>
            <a:r>
              <a:rPr lang="pt-BR" dirty="0" smtClean="0"/>
              <a:t>Temos poucas</a:t>
            </a:r>
          </a:p>
          <a:p>
            <a:endParaRPr lang="pt-BR" dirty="0" smtClean="0"/>
          </a:p>
          <a:p>
            <a:r>
              <a:rPr lang="pt-BR" dirty="0" smtClean="0"/>
              <a:t>Número </a:t>
            </a:r>
            <a:r>
              <a:rPr lang="pt-BR" smtClean="0"/>
              <a:t>de alunos</a:t>
            </a:r>
          </a:p>
          <a:p>
            <a:pPr lvl="1"/>
            <a:r>
              <a:rPr lang="pt-BR" smtClean="0"/>
              <a:t>Devido </a:t>
            </a:r>
            <a:r>
              <a:rPr lang="pt-BR" dirty="0" smtClean="0"/>
              <a:t>à não entrada de alunos no último ano, nosso contingente está bem mais reduzido do que o usual.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Dificuldades </a:t>
            </a:r>
            <a:r>
              <a:rPr lang="pt-BR" dirty="0" smtClean="0"/>
              <a:t>usuais para </a:t>
            </a:r>
            <a:r>
              <a:rPr lang="pt-BR" dirty="0" smtClean="0"/>
              <a:t>estratégias </a:t>
            </a:r>
            <a:r>
              <a:rPr lang="pt-BR" dirty="0" smtClean="0"/>
              <a:t>remotas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dirty="0" smtClean="0"/>
              <a:t>Formas: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Totalmente online</a:t>
            </a:r>
          </a:p>
          <a:p>
            <a:r>
              <a:rPr lang="pt-BR" dirty="0" err="1" smtClean="0"/>
              <a:t>EaD</a:t>
            </a:r>
            <a:r>
              <a:rPr lang="pt-BR" dirty="0" smtClean="0"/>
              <a:t> tradicional </a:t>
            </a:r>
          </a:p>
          <a:p>
            <a:r>
              <a:rPr lang="pt-BR" dirty="0" smtClean="0"/>
              <a:t>Aulas gravadas em vídeo</a:t>
            </a:r>
          </a:p>
          <a:p>
            <a:r>
              <a:rPr lang="pt-BR" dirty="0" smtClean="0"/>
              <a:t>Leituras remotas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Ensino remoto é a opção escolhida na UFRJ para retornar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3975412" cy="21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Totalmente online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39126"/>
            <a:ext cx="3972694" cy="211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39552" y="38610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Meios de transporte:</a:t>
            </a:r>
          </a:p>
          <a:p>
            <a:r>
              <a:rPr lang="pt-BR" sz="2400" dirty="0" smtClean="0"/>
              <a:t>     Zoom, Google </a:t>
            </a:r>
            <a:r>
              <a:rPr lang="pt-BR" sz="2400" dirty="0" err="1" smtClean="0"/>
              <a:t>Meet</a:t>
            </a:r>
            <a:r>
              <a:rPr lang="pt-BR" sz="2400" dirty="0" smtClean="0"/>
              <a:t>, Cisco  </a:t>
            </a:r>
            <a:r>
              <a:rPr lang="pt-BR" sz="2400" dirty="0" err="1" smtClean="0"/>
              <a:t>WebEx</a:t>
            </a:r>
            <a:r>
              <a:rPr lang="pt-BR" sz="2400" dirty="0" smtClean="0"/>
              <a:t>, </a:t>
            </a:r>
            <a:r>
              <a:rPr lang="pt-BR" sz="2400" dirty="0" err="1" smtClean="0"/>
              <a:t>WhereBy</a:t>
            </a:r>
            <a:r>
              <a:rPr lang="pt-BR" sz="2400" dirty="0" smtClean="0"/>
              <a:t>, etc.</a:t>
            </a:r>
          </a:p>
          <a:p>
            <a:endParaRPr lang="pt-BR" sz="2400" dirty="0" smtClean="0"/>
          </a:p>
          <a:p>
            <a:r>
              <a:rPr lang="pt-BR" sz="2400" dirty="0" smtClean="0"/>
              <a:t>Todos são muito parecidos em funcionalidades</a:t>
            </a:r>
          </a:p>
          <a:p>
            <a:pPr lvl="2">
              <a:buFont typeface="Arial" pitchFamily="34" charset="0"/>
              <a:buChar char="•"/>
            </a:pPr>
            <a:r>
              <a:rPr lang="pt-BR" sz="2400" dirty="0" smtClean="0"/>
              <a:t>  necessário: sem limite de tempo, gravação</a:t>
            </a:r>
          </a:p>
          <a:p>
            <a:pPr lvl="2">
              <a:buFont typeface="Arial" pitchFamily="34" charset="0"/>
              <a:buChar char="•"/>
            </a:pPr>
            <a:r>
              <a:rPr lang="pt-BR" sz="2400" dirty="0" smtClean="0"/>
              <a:t>  </a:t>
            </a:r>
            <a:r>
              <a:rPr lang="pt-BR" sz="2400" dirty="0" err="1" smtClean="0"/>
              <a:t>plugins</a:t>
            </a:r>
            <a:r>
              <a:rPr lang="pt-BR" sz="2400" dirty="0" smtClean="0"/>
              <a:t> diversos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Cursos editados em uma “plataforma digital”</a:t>
            </a:r>
          </a:p>
          <a:p>
            <a:pPr lvl="2"/>
            <a:r>
              <a:rPr lang="pt-BR" sz="2400" dirty="0" err="1" smtClean="0"/>
              <a:t>Moodle</a:t>
            </a:r>
            <a:r>
              <a:rPr lang="pt-BR" sz="2400" dirty="0" smtClean="0"/>
              <a:t>, Google </a:t>
            </a:r>
            <a:r>
              <a:rPr lang="pt-BR" sz="2400" dirty="0" err="1" smtClean="0"/>
              <a:t>Classroom</a:t>
            </a:r>
            <a:endParaRPr lang="pt-BR" sz="2400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Simples de usar como aluno</a:t>
            </a:r>
          </a:p>
          <a:p>
            <a:pPr lvl="1"/>
            <a:r>
              <a:rPr lang="pt-BR" dirty="0" smtClean="0"/>
              <a:t>Criar cursos: é preciso algum treinamento</a:t>
            </a:r>
          </a:p>
          <a:p>
            <a:pPr lvl="1"/>
            <a:r>
              <a:rPr lang="pt-BR" dirty="0" smtClean="0"/>
              <a:t>Edição da aula: semelhante a usar o “Word”</a:t>
            </a:r>
          </a:p>
          <a:p>
            <a:pPr lvl="1"/>
            <a:r>
              <a:rPr lang="pt-BR" dirty="0" smtClean="0"/>
              <a:t>Oferece </a:t>
            </a:r>
            <a:r>
              <a:rPr lang="pt-BR" dirty="0" err="1" smtClean="0"/>
              <a:t>templates</a:t>
            </a:r>
            <a:r>
              <a:rPr lang="pt-BR" dirty="0" smtClean="0"/>
              <a:t> para embelezar e padronizar</a:t>
            </a:r>
          </a:p>
          <a:p>
            <a:pPr lvl="1"/>
            <a:endParaRPr lang="pt-BR" dirty="0" smtClean="0"/>
          </a:p>
          <a:p>
            <a:pPr marL="109728"/>
            <a:r>
              <a:rPr lang="pt-BR" sz="2800" dirty="0" smtClean="0"/>
              <a:t>Automatiza as funções de gerência da turma</a:t>
            </a:r>
          </a:p>
          <a:p>
            <a:pPr marL="365760" lvl="1"/>
            <a:r>
              <a:rPr lang="pt-BR" sz="2400" dirty="0" smtClean="0"/>
              <a:t>inscrição,</a:t>
            </a:r>
          </a:p>
          <a:p>
            <a:pPr marL="365760" lvl="1"/>
            <a:r>
              <a:rPr lang="pt-BR" sz="2400" dirty="0" smtClean="0"/>
              <a:t>correção de trabalhos</a:t>
            </a:r>
          </a:p>
          <a:p>
            <a:pPr marL="365760" lvl="1"/>
            <a:r>
              <a:rPr lang="pt-BR" sz="2400" dirty="0" smtClean="0"/>
              <a:t>notas</a:t>
            </a:r>
          </a:p>
          <a:p>
            <a:endParaRPr lang="pt-BR" dirty="0" smtClean="0"/>
          </a:p>
          <a:p>
            <a:pPr lvl="2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dirty="0" err="1" smtClean="0"/>
              <a:t>EaD</a:t>
            </a:r>
            <a:r>
              <a:rPr lang="pt-BR" dirty="0" smtClean="0"/>
              <a:t> tradicional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 é organizado em módulos</a:t>
            </a:r>
          </a:p>
          <a:p>
            <a:endParaRPr lang="pt-BR" dirty="0" smtClean="0"/>
          </a:p>
          <a:p>
            <a:r>
              <a:rPr lang="pt-BR" dirty="0" smtClean="0"/>
              <a:t>Cada módulo contém recursos, por exemplo:</a:t>
            </a:r>
          </a:p>
          <a:p>
            <a:pPr lvl="1"/>
            <a:r>
              <a:rPr lang="pt-BR" dirty="0" smtClean="0"/>
              <a:t>Textos (parecem página Web)</a:t>
            </a:r>
          </a:p>
          <a:p>
            <a:pPr lvl="2"/>
            <a:r>
              <a:rPr lang="pt-BR" dirty="0" smtClean="0"/>
              <a:t>com mídias e referências externas</a:t>
            </a:r>
          </a:p>
          <a:p>
            <a:pPr lvl="1"/>
            <a:r>
              <a:rPr lang="pt-BR" dirty="0" smtClean="0"/>
              <a:t>Vários mecanismos de avaliação</a:t>
            </a:r>
          </a:p>
          <a:p>
            <a:pPr lvl="1"/>
            <a:r>
              <a:rPr lang="pt-BR" dirty="0" smtClean="0"/>
              <a:t>Chat e fórum</a:t>
            </a:r>
          </a:p>
          <a:p>
            <a:pPr lvl="1"/>
            <a:r>
              <a:rPr lang="pt-BR" dirty="0" err="1" smtClean="0"/>
              <a:t>Wiki</a:t>
            </a:r>
            <a:r>
              <a:rPr lang="pt-BR" dirty="0" smtClean="0"/>
              <a:t>, glossário, etc.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Moodle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901</Words>
  <Application>Microsoft Office PowerPoint</Application>
  <PresentationFormat>Apresentação na tela (4:3)</PresentationFormat>
  <Paragraphs>198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Concurso</vt:lpstr>
      <vt:lpstr>Retorno às aulas usando estratégias remotas</vt:lpstr>
      <vt:lpstr>Temos que retornar às aulas?</vt:lpstr>
      <vt:lpstr>Opção presencial: inviável</vt:lpstr>
      <vt:lpstr>Dificuldades usuais para estratégias remotas</vt:lpstr>
      <vt:lpstr>Ensino remoto é a opção escolhida na UFRJ para retornar</vt:lpstr>
      <vt:lpstr>Totalmente online</vt:lpstr>
      <vt:lpstr>EaD tradicional</vt:lpstr>
      <vt:lpstr>Moodle</vt:lpstr>
      <vt:lpstr>Slide 9</vt:lpstr>
      <vt:lpstr>Slide 10</vt:lpstr>
      <vt:lpstr>Slide 11</vt:lpstr>
      <vt:lpstr>Slide 12</vt:lpstr>
      <vt:lpstr>Variante: vídeo com partes em EaD</vt:lpstr>
      <vt:lpstr>Leituras remotas</vt:lpstr>
      <vt:lpstr>Qual modelo escolher?</vt:lpstr>
      <vt:lpstr>Que modelo escolher?</vt:lpstr>
      <vt:lpstr>Ensino remoto: desafios</vt:lpstr>
      <vt:lpstr>Riscos psicossociais</vt:lpstr>
      <vt:lpstr>Problemas tecnológicos</vt:lpstr>
      <vt:lpstr>Suporte aos alunos com hipossuficiência</vt:lpstr>
      <vt:lpstr>Treinamento: foco em plataformas</vt:lpstr>
      <vt:lpstr>Ponto crucial</vt:lpstr>
      <vt:lpstr>A questão dos direitos autorais</vt:lpstr>
      <vt:lpstr>A solução remota é diferente para cada turma</vt:lpstr>
      <vt:lpstr>A solução remota é diferente para cada turma</vt:lpstr>
      <vt:lpstr>Qualidade é fundamental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Retorno às aulas usando estratégias remotas</dc:title>
  <dc:creator>Antonio Borges</dc:creator>
  <cp:lastModifiedBy>Antonio Borges</cp:lastModifiedBy>
  <cp:revision>47</cp:revision>
  <dcterms:created xsi:type="dcterms:W3CDTF">2020-06-18T12:44:15Z</dcterms:created>
  <dcterms:modified xsi:type="dcterms:W3CDTF">2020-06-19T04:01:27Z</dcterms:modified>
</cp:coreProperties>
</file>